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9" r:id="rId2"/>
    <p:sldId id="260" r:id="rId3"/>
    <p:sldId id="263" r:id="rId4"/>
    <p:sldId id="311" r:id="rId5"/>
    <p:sldId id="313" r:id="rId6"/>
    <p:sldId id="269" r:id="rId7"/>
    <p:sldId id="291" r:id="rId8"/>
    <p:sldId id="265" r:id="rId9"/>
    <p:sldId id="268" r:id="rId10"/>
    <p:sldId id="316" r:id="rId11"/>
    <p:sldId id="278" r:id="rId12"/>
    <p:sldId id="275" r:id="rId13"/>
    <p:sldId id="276" r:id="rId14"/>
    <p:sldId id="277" r:id="rId15"/>
    <p:sldId id="321" r:id="rId16"/>
    <p:sldId id="279" r:id="rId17"/>
    <p:sldId id="322" r:id="rId18"/>
    <p:sldId id="327" r:id="rId19"/>
    <p:sldId id="326" r:id="rId20"/>
    <p:sldId id="325" r:id="rId21"/>
    <p:sldId id="323" r:id="rId22"/>
    <p:sldId id="282" r:id="rId23"/>
    <p:sldId id="283" r:id="rId24"/>
    <p:sldId id="284" r:id="rId25"/>
    <p:sldId id="266" r:id="rId26"/>
    <p:sldId id="280" r:id="rId27"/>
    <p:sldId id="314" r:id="rId28"/>
    <p:sldId id="267" r:id="rId29"/>
    <p:sldId id="281" r:id="rId30"/>
    <p:sldId id="31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/>
    <p:restoredTop sz="95418" autoAdjust="0"/>
  </p:normalViewPr>
  <p:slideViewPr>
    <p:cSldViewPr snapToGrid="0" snapToObjects="1">
      <p:cViewPr varScale="1">
        <p:scale>
          <a:sx n="81" d="100"/>
          <a:sy n="81" d="100"/>
        </p:scale>
        <p:origin x="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E7F29-1EC7-1247-B2DC-952AFC6EC5A6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DF595-F49B-C647-8466-EA4C0261C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40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DF595-F49B-C647-8466-EA4C0261C7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0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6AC84-43C6-9B41-9259-01ABBAE087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3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Mercator Projection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6AC84-43C6-9B41-9259-01ABBAE087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72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Robinson Projection similar to Winkel-Triple, </a:t>
            </a:r>
            <a:r>
              <a:rPr lang="en-US" dirty="0" err="1"/>
              <a:t>NatGeo’s</a:t>
            </a:r>
            <a:r>
              <a:rPr lang="en-US" dirty="0"/>
              <a:t> fav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6AC84-43C6-9B41-9259-01ABBAE087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Peterson</a:t>
            </a:r>
            <a:r>
              <a:rPr lang="en-US" baseline="0" dirty="0"/>
              <a:t>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6AC84-43C6-9B41-9259-01ABBAE087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97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Natural Breaks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6AC84-43C6-9B41-9259-01ABBAE087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17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Equal Intervals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6AC84-43C6-9B41-9259-01ABBAE087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4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1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7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35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22621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47247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0625" y="4473773"/>
            <a:ext cx="9810750" cy="3243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0625" y="3029484"/>
            <a:ext cx="9810750" cy="42874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5243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9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8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3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3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71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6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C485D-4D90-AC40-AE63-1E8A8BC45E7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1365C-BED1-C84C-962C-44DAEE9F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82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refugeeproject.org/#/2016" TargetMode="External"/><Relationship Id="rId2" Type="http://schemas.openxmlformats.org/officeDocument/2006/relationships/hyperlink" Target="http://www.lucify.com/the-flow-towards-europ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cpress.edu/blog/wp-content/uploads/2016/12/CityofWomen_SolnitNMNY.pn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ata.cityofnewyork.us/City-Government/Neighborhood-Tabulation-Areas/cpf4-rkhq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Introduction to Data Visualization</a:t>
            </a:r>
          </a:p>
          <a:p>
            <a:r>
              <a:rPr lang="en-US" dirty="0"/>
              <a:t>The Graduate Center at CUNY</a:t>
            </a:r>
          </a:p>
          <a:p>
            <a:r>
              <a:rPr lang="en-US" dirty="0"/>
              <a:t>Michelle A. McSweeney</a:t>
            </a:r>
          </a:p>
        </p:txBody>
      </p:sp>
    </p:spTree>
    <p:extLst>
      <p:ext uri="{BB962C8B-B14F-4D97-AF65-F5344CB8AC3E}">
        <p14:creationId xmlns:p14="http://schemas.microsoft.com/office/powerpoint/2010/main" val="92611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5345F-6DA8-A74C-8908-0ED01E197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69828" cy="2693385"/>
          </a:xfrm>
        </p:spPr>
        <p:txBody>
          <a:bodyPr>
            <a:normAutofit/>
          </a:bodyPr>
          <a:lstStyle/>
          <a:p>
            <a:r>
              <a:rPr lang="en-US" dirty="0"/>
              <a:t>Thematic mapping: Categorical </a:t>
            </a:r>
            <a:r>
              <a:rPr lang="en-US" dirty="0" err="1"/>
              <a:t>Chloropleth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388527-407E-2845-89AF-F332620FD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433108" y="542925"/>
            <a:ext cx="6464182" cy="51720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026A3-5E5A-3247-95C1-4484A1D28792}"/>
              </a:ext>
            </a:extLst>
          </p:cNvPr>
          <p:cNvSpPr txBox="1"/>
          <p:nvPr/>
        </p:nvSpPr>
        <p:spPr>
          <a:xfrm>
            <a:off x="304801" y="5569545"/>
            <a:ext cx="527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 ethnographical maps, illustrative of "The natural history of man," and "Researches into the physical history of mankind." By James Cowles Prichard 1851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35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Thematic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646" y="1825625"/>
            <a:ext cx="5480154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sz="2800" dirty="0"/>
              <a:t>Stacked Bar Chart</a:t>
            </a:r>
            <a:endParaRPr lang="en-US" sz="2800" u="sng" dirty="0">
              <a:hlinkClick r:id="rId2"/>
            </a:endParaRPr>
          </a:p>
          <a:p>
            <a:pPr lvl="1"/>
            <a:r>
              <a:rPr lang="en-US" u="sng" dirty="0">
                <a:hlinkClick r:id="rId2"/>
              </a:rPr>
              <a:t>www.lucify.com/the-flow-towards-europe/</a:t>
            </a:r>
            <a:endParaRPr lang="en-US" u="sng" dirty="0"/>
          </a:p>
          <a:p>
            <a:r>
              <a:rPr lang="en-US" dirty="0"/>
              <a:t>Graduated Symbols</a:t>
            </a:r>
          </a:p>
          <a:p>
            <a:pPr lvl="1"/>
            <a:r>
              <a:rPr lang="en-US" u="sng" dirty="0">
                <a:hlinkClick r:id="rId3"/>
              </a:rPr>
              <a:t>www.therefugeeproject.org/#/2016</a:t>
            </a:r>
            <a:endParaRPr lang="en-US" u="sng" dirty="0"/>
          </a:p>
          <a:p>
            <a:r>
              <a:rPr lang="en-US" dirty="0"/>
              <a:t>Wind Map</a:t>
            </a:r>
          </a:p>
          <a:p>
            <a:pPr lvl="1"/>
            <a:r>
              <a:rPr lang="en-US" dirty="0" err="1"/>
              <a:t>hint.fm</a:t>
            </a:r>
            <a:r>
              <a:rPr lang="en-US" dirty="0"/>
              <a:t>/wind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90688"/>
            <a:ext cx="6055012" cy="4194425"/>
          </a:xfrm>
        </p:spPr>
      </p:pic>
    </p:spTree>
    <p:extLst>
      <p:ext uri="{BB962C8B-B14F-4D97-AF65-F5344CB8AC3E}">
        <p14:creationId xmlns:p14="http://schemas.microsoft.com/office/powerpoint/2010/main" val="43170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pace is subje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Space is subjective</a:t>
            </a:r>
          </a:p>
        </p:txBody>
      </p:sp>
    </p:spTree>
    <p:extLst>
      <p:ext uri="{BB962C8B-B14F-4D97-AF65-F5344CB8AC3E}">
        <p14:creationId xmlns:p14="http://schemas.microsoft.com/office/powerpoint/2010/main" val="84402463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Harley, pg 3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Harley, pg 3</a:t>
            </a:r>
          </a:p>
        </p:txBody>
      </p:sp>
      <p:sp>
        <p:nvSpPr>
          <p:cNvPr id="181" name="Cartographic facts are only facts within a specific cultural perspective. We start to understand how maps are far from being “a transparent opening to the world” are but “a particular human way… of looking at the world.”"/>
          <p:cNvSpPr txBox="1">
            <a:spLocks noGrp="1"/>
          </p:cNvSpPr>
          <p:nvPr>
            <p:ph type="body" idx="14"/>
          </p:nvPr>
        </p:nvSpPr>
        <p:spPr>
          <a:xfrm>
            <a:off x="2416969" y="2297250"/>
            <a:ext cx="7358063" cy="1416798"/>
          </a:xfrm>
          <a:prstGeom prst="rect">
            <a:avLst/>
          </a:prstGeom>
        </p:spPr>
        <p:txBody>
          <a:bodyPr/>
          <a:lstStyle/>
          <a:p>
            <a:r>
              <a:t>Cartographic facts are only facts within a specific cultural perspective. We start to understand how maps are far from being “a transparent opening to the world” are but “a particular human way… of looking at the world.”</a:t>
            </a:r>
          </a:p>
        </p:txBody>
      </p:sp>
    </p:spTree>
    <p:extLst>
      <p:ext uri="{BB962C8B-B14F-4D97-AF65-F5344CB8AC3E}">
        <p14:creationId xmlns:p14="http://schemas.microsoft.com/office/powerpoint/2010/main" val="408449710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Mercator_projection_SW.jpg" descr="Mercator_projection_SW.jpg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2054258" y="0"/>
            <a:ext cx="8083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1780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Robinson_projection_SW.jpg" descr="Robinson_projection_SW.jpg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1096347"/>
            <a:ext cx="9144000" cy="46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4020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all–Peters_projection_SW.jpg" descr="Gall–Peters_projection_SW.jpg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509852"/>
            <a:ext cx="9144000" cy="583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9317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Robinson_projection_SW.jpg" descr="Robinson_projection_SW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 rot="10800000" flipH="1">
            <a:off x="1524000" y="1096347"/>
            <a:ext cx="9144001" cy="46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8373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D92E64-BF0A-EF4B-A7E9-008D13CFF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691" y="365125"/>
            <a:ext cx="8448618" cy="63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52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70091F-F057-AE4F-B27A-1146108FE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169" y="409073"/>
            <a:ext cx="5984458" cy="598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6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makes a map different from a visualization?</a:t>
            </a:r>
          </a:p>
          <a:p>
            <a:r>
              <a:rPr lang="en-US" dirty="0"/>
              <a:t>What makes a map different from an image?</a:t>
            </a:r>
          </a:p>
        </p:txBody>
      </p:sp>
    </p:spTree>
    <p:extLst>
      <p:ext uri="{BB962C8B-B14F-4D97-AF65-F5344CB8AC3E}">
        <p14:creationId xmlns:p14="http://schemas.microsoft.com/office/powerpoint/2010/main" val="1143592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304DB1-778D-A64F-91FE-666379A2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Geoid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8DEABD-3907-464D-8635-E7A45CC7F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1811" y="365125"/>
            <a:ext cx="7398829" cy="618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58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tatistics is subje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BUT…</a:t>
            </a:r>
            <a:br>
              <a:rPr lang="en-US" dirty="0"/>
            </a:br>
            <a:br>
              <a:rPr lang="en-US" dirty="0"/>
            </a:br>
            <a:r>
              <a:rPr dirty="0"/>
              <a:t>Statistics is subjective</a:t>
            </a:r>
          </a:p>
        </p:txBody>
      </p:sp>
    </p:spTree>
    <p:extLst>
      <p:ext uri="{BB962C8B-B14F-4D97-AF65-F5344CB8AC3E}">
        <p14:creationId xmlns:p14="http://schemas.microsoft.com/office/powerpoint/2010/main" val="136064096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1_map14_hispanics_normalized_by_pop2000_naturalbreaks.png" descr="p1_map14_hispanics_normalized_by_pop2000_naturalbreaks.png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1661337" y="0"/>
            <a:ext cx="8869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4098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1_map15_hispanics_normalized_by_pop2000_equalinterval.png" descr="p1_map15_hispanics_normalized_by_pop2000_equalinterval.png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1661337" y="0"/>
            <a:ext cx="8869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5338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1_map16_hispanics_normalized_by_pop2000_quantile.png" descr="p1_map16_hispanics_normalized_by_pop2000_quantil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661337" y="0"/>
            <a:ext cx="8869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6736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Chloropleth</a:t>
            </a:r>
            <a:r>
              <a:rPr lang="en-US" dirty="0"/>
              <a:t> &amp; Small Multiples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/interactive/2017/08/07/upshot/</a:t>
            </a:r>
            <a:r>
              <a:rPr lang="en-US" dirty="0" err="1"/>
              <a:t>music-fandom-maps.html?mcubz</a:t>
            </a:r>
            <a:r>
              <a:rPr lang="en-US" dirty="0"/>
              <a:t>=3</a:t>
            </a:r>
          </a:p>
        </p:txBody>
      </p:sp>
    </p:spTree>
    <p:extLst>
      <p:ext uri="{BB962C8B-B14F-4D97-AF65-F5344CB8AC3E}">
        <p14:creationId xmlns:p14="http://schemas.microsoft.com/office/powerpoint/2010/main" val="1787533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135"/>
            <a:ext cx="10515600" cy="1325563"/>
          </a:xfrm>
        </p:spPr>
        <p:txBody>
          <a:bodyPr/>
          <a:lstStyle/>
          <a:p>
            <a:r>
              <a:rPr lang="en-US" dirty="0"/>
              <a:t>Spatial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6085" y="1675698"/>
            <a:ext cx="5387715" cy="4351338"/>
          </a:xfrm>
        </p:spPr>
        <p:txBody>
          <a:bodyPr/>
          <a:lstStyle/>
          <a:p>
            <a:r>
              <a:rPr lang="en-US" dirty="0"/>
              <a:t>Using the concept of space in a non-map visualization</a:t>
            </a:r>
          </a:p>
          <a:p>
            <a:endParaRPr lang="en-US" dirty="0"/>
          </a:p>
          <a:p>
            <a:r>
              <a:rPr lang="en-US" dirty="0"/>
              <a:t>Using graduated symbols against 2 geographies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9567" y="1736583"/>
            <a:ext cx="45745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www.subwaylanguages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michelleajohnson.com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Versus </a:t>
            </a:r>
          </a:p>
          <a:p>
            <a:endParaRPr lang="en-US" sz="2400" dirty="0"/>
          </a:p>
          <a:p>
            <a:r>
              <a:rPr lang="en-US" sz="2400" dirty="0"/>
              <a:t>https://tubecreature.com/#/tongues/current/same/*/*/FTTTTF/13/-0.1500/51.5200/</a:t>
            </a:r>
          </a:p>
        </p:txBody>
      </p:sp>
    </p:spTree>
    <p:extLst>
      <p:ext uri="{BB962C8B-B14F-4D97-AF65-F5344CB8AC3E}">
        <p14:creationId xmlns:p14="http://schemas.microsoft.com/office/powerpoint/2010/main" val="808725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135"/>
            <a:ext cx="10515600" cy="1325563"/>
          </a:xfrm>
        </p:spPr>
        <p:txBody>
          <a:bodyPr/>
          <a:lstStyle/>
          <a:p>
            <a:r>
              <a:rPr lang="en-US" dirty="0"/>
              <a:t>Cultural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6085" y="1675698"/>
            <a:ext cx="5387715" cy="4351338"/>
          </a:xfrm>
        </p:spPr>
        <p:txBody>
          <a:bodyPr/>
          <a:lstStyle/>
          <a:p>
            <a:r>
              <a:rPr lang="en-US" dirty="0"/>
              <a:t>Using a </a:t>
            </a:r>
            <a:r>
              <a:rPr lang="en-US" dirty="0" err="1"/>
              <a:t>basemap</a:t>
            </a:r>
            <a:r>
              <a:rPr lang="en-US" dirty="0"/>
              <a:t> as a the referent to re-imagine a world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9567" y="1736583"/>
            <a:ext cx="48649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https://www.ucpress.edu/blog/wp-content/uploads/2016/12/CityofWomen_SolnitNMNY.png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4285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72" y="402955"/>
            <a:ext cx="10116009" cy="6340421"/>
          </a:xfrm>
        </p:spPr>
      </p:pic>
    </p:spTree>
    <p:extLst>
      <p:ext uri="{BB962C8B-B14F-4D97-AF65-F5344CB8AC3E}">
        <p14:creationId xmlns:p14="http://schemas.microsoft.com/office/powerpoint/2010/main" val="772811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168515" cy="3802141"/>
          </a:xfrm>
        </p:spPr>
        <p:txBody>
          <a:bodyPr>
            <a:normAutofit/>
          </a:bodyPr>
          <a:lstStyle/>
          <a:p>
            <a:r>
              <a:rPr lang="en-US" dirty="0"/>
              <a:t>Traps in Normalization </a:t>
            </a:r>
            <a:br>
              <a:rPr lang="en-US" dirty="0"/>
            </a:br>
            <a:r>
              <a:rPr lang="en-US" dirty="0"/>
              <a:t>&amp; </a:t>
            </a:r>
            <a:br>
              <a:rPr lang="en-US" dirty="0"/>
            </a:br>
            <a:r>
              <a:rPr lang="en-US" dirty="0"/>
              <a:t>Causation vs. Correlation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18" y="143773"/>
            <a:ext cx="6190938" cy="6717169"/>
          </a:xfrm>
        </p:spPr>
      </p:pic>
    </p:spTree>
    <p:extLst>
      <p:ext uri="{BB962C8B-B14F-4D97-AF65-F5344CB8AC3E}">
        <p14:creationId xmlns:p14="http://schemas.microsoft.com/office/powerpoint/2010/main" val="628533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2830" y="340963"/>
            <a:ext cx="5115296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9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Shape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https://data.cityofnewyork.us/City-Government/Neighborhood-Tabulation-Areas/cpf4-rkhq</a:t>
            </a:r>
            <a:endParaRPr lang="en-US" dirty="0"/>
          </a:p>
          <a:p>
            <a:r>
              <a:rPr lang="en-US" dirty="0" err="1"/>
              <a:t>Geojson</a:t>
            </a:r>
            <a:r>
              <a:rPr lang="en-US" dirty="0"/>
              <a:t> or KML are easiest (can use ESRI or MapInfo)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53" y="3185254"/>
            <a:ext cx="8540024" cy="36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99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930" y="340519"/>
            <a:ext cx="1989720" cy="240268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C27F1FA-90A3-5947-A3FC-869A3F1F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119529"/>
            <a:ext cx="5626100" cy="661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0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930" y="340519"/>
            <a:ext cx="1989720" cy="240268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C27F1FA-90A3-5947-A3FC-869A3F1F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31" y="3149600"/>
            <a:ext cx="2042280" cy="2402682"/>
          </a:xfrm>
          <a:prstGeom prst="rect">
            <a:avLst/>
          </a:prstGeom>
        </p:spPr>
      </p:pic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C17F3C4-41B7-6B4E-9898-9150E4A17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695" y="257599"/>
            <a:ext cx="4895850" cy="63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11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 As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Referents</a:t>
            </a:r>
          </a:p>
          <a:p>
            <a:pPr lvl="1"/>
            <a:r>
              <a:rPr lang="en-US" dirty="0"/>
              <a:t>Event is happening in this place</a:t>
            </a:r>
          </a:p>
          <a:p>
            <a:pPr lvl="1"/>
            <a:r>
              <a:rPr lang="en-US" dirty="0"/>
              <a:t>Proxy for spatial categories</a:t>
            </a:r>
          </a:p>
          <a:p>
            <a:r>
              <a:rPr lang="en-US" dirty="0"/>
              <a:t>Containers</a:t>
            </a:r>
          </a:p>
          <a:p>
            <a:pPr lvl="1"/>
            <a:r>
              <a:rPr lang="en-US" dirty="0"/>
              <a:t>Map boundaries are essential to the visualization</a:t>
            </a:r>
          </a:p>
          <a:p>
            <a:r>
              <a:rPr lang="en-US" dirty="0"/>
              <a:t>Spatial Analysis </a:t>
            </a:r>
          </a:p>
          <a:p>
            <a:pPr lvl="1"/>
            <a:r>
              <a:rPr lang="en-US" dirty="0"/>
              <a:t>New findings by combining spatial datasets</a:t>
            </a:r>
          </a:p>
        </p:txBody>
      </p:sp>
    </p:spTree>
    <p:extLst>
      <p:ext uri="{BB962C8B-B14F-4D97-AF65-F5344CB8AC3E}">
        <p14:creationId xmlns:p14="http://schemas.microsoft.com/office/powerpoint/2010/main" val="121018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 to represent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</a:t>
            </a:r>
          </a:p>
          <a:p>
            <a:r>
              <a:rPr lang="en-US" dirty="0"/>
              <a:t>Places</a:t>
            </a:r>
          </a:p>
          <a:p>
            <a:r>
              <a:rPr lang="en-US" dirty="0"/>
              <a:t>Things</a:t>
            </a:r>
          </a:p>
          <a:p>
            <a:r>
              <a:rPr lang="en-US" dirty="0"/>
              <a:t>Events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 All against a backdrop of space/location</a:t>
            </a:r>
          </a:p>
        </p:txBody>
      </p:sp>
    </p:spTree>
    <p:extLst>
      <p:ext uri="{BB962C8B-B14F-4D97-AF65-F5344CB8AC3E}">
        <p14:creationId xmlns:p14="http://schemas.microsoft.com/office/powerpoint/2010/main" val="906624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734" y="644095"/>
            <a:ext cx="3174107" cy="2563800"/>
          </a:xfrm>
        </p:spPr>
        <p:txBody>
          <a:bodyPr>
            <a:normAutofit/>
          </a:bodyPr>
          <a:lstStyle/>
          <a:p>
            <a:r>
              <a:rPr lang="en-US" dirty="0"/>
              <a:t>Thematic Mapping: </a:t>
            </a:r>
            <a:br>
              <a:rPr lang="en-US" dirty="0"/>
            </a:br>
            <a:r>
              <a:rPr lang="en-US" dirty="0"/>
              <a:t>Numerical </a:t>
            </a:r>
            <a:r>
              <a:rPr lang="en-US" dirty="0" err="1"/>
              <a:t>Chloropleth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12" y="365124"/>
            <a:ext cx="7997884" cy="6159661"/>
          </a:xfrm>
        </p:spPr>
      </p:pic>
    </p:spTree>
    <p:extLst>
      <p:ext uri="{BB962C8B-B14F-4D97-AF65-F5344CB8AC3E}">
        <p14:creationId xmlns:p14="http://schemas.microsoft.com/office/powerpoint/2010/main" val="1348561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44" y="809470"/>
            <a:ext cx="3407341" cy="3511306"/>
          </a:xfrm>
        </p:spPr>
        <p:txBody>
          <a:bodyPr>
            <a:normAutofit/>
          </a:bodyPr>
          <a:lstStyle/>
          <a:p>
            <a:r>
              <a:rPr lang="en-US" dirty="0"/>
              <a:t>Thematic Mapping: Categorical </a:t>
            </a:r>
            <a:r>
              <a:rPr lang="en-US" dirty="0" err="1"/>
              <a:t>Chloropleth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085" y="365125"/>
            <a:ext cx="7955817" cy="5896190"/>
          </a:xfrm>
        </p:spPr>
      </p:pic>
    </p:spTree>
    <p:extLst>
      <p:ext uri="{BB962C8B-B14F-4D97-AF65-F5344CB8AC3E}">
        <p14:creationId xmlns:p14="http://schemas.microsoft.com/office/powerpoint/2010/main" val="1279427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16856</TotalTime>
  <Words>375</Words>
  <Application>Microsoft Office PowerPoint</Application>
  <PresentationFormat>Widescreen</PresentationFormat>
  <Paragraphs>73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Maps</vt:lpstr>
      <vt:lpstr>A question</vt:lpstr>
      <vt:lpstr>PowerPoint Presentation</vt:lpstr>
      <vt:lpstr>PowerPoint Presentation</vt:lpstr>
      <vt:lpstr>PowerPoint Presentation</vt:lpstr>
      <vt:lpstr>Maps As…</vt:lpstr>
      <vt:lpstr>Maps to represent…</vt:lpstr>
      <vt:lpstr>Thematic Mapping:  Numerical Chloropleth</vt:lpstr>
      <vt:lpstr>Thematic Mapping: Categorical Chloropleth</vt:lpstr>
      <vt:lpstr>Thematic mapping: Categorical Chloropleth</vt:lpstr>
      <vt:lpstr>Thematic Mapping</vt:lpstr>
      <vt:lpstr>Space is subjective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Geoid</vt:lpstr>
      <vt:lpstr>BUT…  Statistics is subjective</vt:lpstr>
      <vt:lpstr>PowerPoint Presentation</vt:lpstr>
      <vt:lpstr>PowerPoint Presentation</vt:lpstr>
      <vt:lpstr>PowerPoint Presentation</vt:lpstr>
      <vt:lpstr>Chloropleth &amp; Small Multiples</vt:lpstr>
      <vt:lpstr>Spatial Analysis</vt:lpstr>
      <vt:lpstr>Cultural Analysis</vt:lpstr>
      <vt:lpstr>PowerPoint Presentation</vt:lpstr>
      <vt:lpstr>Traps in Normalization  &amp;  Causation vs. Correlation</vt:lpstr>
      <vt:lpstr>Adding Shape Files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anonymous</dc:creator>
  <cp:lastModifiedBy>Michelle McSweeney</cp:lastModifiedBy>
  <cp:revision>82</cp:revision>
  <cp:lastPrinted>2018-06-14T15:29:55Z</cp:lastPrinted>
  <dcterms:created xsi:type="dcterms:W3CDTF">2018-06-04T14:25:16Z</dcterms:created>
  <dcterms:modified xsi:type="dcterms:W3CDTF">2020-11-18T11:09:21Z</dcterms:modified>
</cp:coreProperties>
</file>